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  <p:sldMasterId id="2147483673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embeddedFontLst>
    <p:embeddedFont>
      <p:font typeface="Century Gothic" panose="020B0502020202020204" pitchFamily="34" charset="0"/>
      <p:regular r:id="rId6"/>
      <p:bold r:id="rId7"/>
      <p:italic r:id="rId8"/>
      <p:boldItalic r:id="rId9"/>
    </p:embeddedFont>
    <p:embeddedFont>
      <p:font typeface="Roboto Serif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760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592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92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:notes"/>
          <p:cNvSpPr txBox="1"/>
          <p:nvPr/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592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p4:notes"/>
          <p:cNvSpPr txBox="1">
            <a:spLocks noGrp="1"/>
          </p:cNvSpPr>
          <p:nvPr>
            <p:ph type="body" idx="1"/>
          </p:nvPr>
        </p:nvSpPr>
        <p:spPr>
          <a:xfrm>
            <a:off x="685800" y="4400640"/>
            <a:ext cx="5486400" cy="360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Non sono disponibili ID dei progettatori, perché sono stati basati sulle diapositive predefinite master già presenti nella presentazione. </a:t>
            </a:r>
            <a:endParaRPr sz="12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4:notes"/>
          <p:cNvSpPr txBox="1"/>
          <p:nvPr/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839880" y="2011680"/>
            <a:ext cx="31089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2"/>
          </p:nvPr>
        </p:nvSpPr>
        <p:spPr>
          <a:xfrm>
            <a:off x="839880" y="250884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243324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2"/>
          </p:nvPr>
        </p:nvSpPr>
        <p:spPr>
          <a:xfrm>
            <a:off x="18910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3"/>
          </p:nvPr>
        </p:nvSpPr>
        <p:spPr>
          <a:xfrm>
            <a:off x="29422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4"/>
          </p:nvPr>
        </p:nvSpPr>
        <p:spPr>
          <a:xfrm>
            <a:off x="8398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5"/>
          </p:nvPr>
        </p:nvSpPr>
        <p:spPr>
          <a:xfrm>
            <a:off x="18910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6"/>
          </p:nvPr>
        </p:nvSpPr>
        <p:spPr>
          <a:xfrm>
            <a:off x="29422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ubTitle" idx="1"/>
          </p:nvPr>
        </p:nvSpPr>
        <p:spPr>
          <a:xfrm>
            <a:off x="839880" y="2011680"/>
            <a:ext cx="31089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31089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>
            <a:spLocks noGrp="1"/>
          </p:cNvSpPr>
          <p:nvPr>
            <p:ph type="subTitle" idx="1"/>
          </p:nvPr>
        </p:nvSpPr>
        <p:spPr>
          <a:xfrm>
            <a:off x="839880" y="365040"/>
            <a:ext cx="10515600" cy="614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1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1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1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2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2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2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2"/>
          <p:cNvSpPr txBox="1">
            <a:spLocks noGrp="1"/>
          </p:cNvSpPr>
          <p:nvPr>
            <p:ph type="body" idx="3"/>
          </p:nvPr>
        </p:nvSpPr>
        <p:spPr>
          <a:xfrm>
            <a:off x="243324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3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3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3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4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4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4"/>
          <p:cNvSpPr txBox="1">
            <a:spLocks noGrp="1"/>
          </p:cNvSpPr>
          <p:nvPr>
            <p:ph type="body" idx="2"/>
          </p:nvPr>
        </p:nvSpPr>
        <p:spPr>
          <a:xfrm>
            <a:off x="839880" y="250884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5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5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body" idx="4"/>
          </p:nvPr>
        </p:nvSpPr>
        <p:spPr>
          <a:xfrm>
            <a:off x="243324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6"/>
          <p:cNvSpPr txBox="1">
            <a:spLocks noGrp="1"/>
          </p:cNvSpPr>
          <p:nvPr>
            <p:ph type="body" idx="2"/>
          </p:nvPr>
        </p:nvSpPr>
        <p:spPr>
          <a:xfrm>
            <a:off x="18910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body" idx="3"/>
          </p:nvPr>
        </p:nvSpPr>
        <p:spPr>
          <a:xfrm>
            <a:off x="2942280" y="201168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6"/>
          <p:cNvSpPr txBox="1">
            <a:spLocks noGrp="1"/>
          </p:cNvSpPr>
          <p:nvPr>
            <p:ph type="body" idx="4"/>
          </p:nvPr>
        </p:nvSpPr>
        <p:spPr>
          <a:xfrm>
            <a:off x="8398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6"/>
          <p:cNvSpPr txBox="1">
            <a:spLocks noGrp="1"/>
          </p:cNvSpPr>
          <p:nvPr>
            <p:ph type="body" idx="5"/>
          </p:nvPr>
        </p:nvSpPr>
        <p:spPr>
          <a:xfrm>
            <a:off x="18910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6"/>
          <p:cNvSpPr txBox="1">
            <a:spLocks noGrp="1"/>
          </p:cNvSpPr>
          <p:nvPr>
            <p:ph type="body" idx="6"/>
          </p:nvPr>
        </p:nvSpPr>
        <p:spPr>
          <a:xfrm>
            <a:off x="2942280" y="2508840"/>
            <a:ext cx="100080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31089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subTitle" idx="1"/>
          </p:nvPr>
        </p:nvSpPr>
        <p:spPr>
          <a:xfrm>
            <a:off x="839880" y="365040"/>
            <a:ext cx="10515600" cy="614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3"/>
          </p:nvPr>
        </p:nvSpPr>
        <p:spPr>
          <a:xfrm>
            <a:off x="2433240" y="250884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2"/>
          </p:nvPr>
        </p:nvSpPr>
        <p:spPr>
          <a:xfrm>
            <a:off x="2433240" y="2011680"/>
            <a:ext cx="151704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3"/>
          </p:nvPr>
        </p:nvSpPr>
        <p:spPr>
          <a:xfrm>
            <a:off x="839880" y="2508840"/>
            <a:ext cx="3108960" cy="4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0"/>
            <a:ext cx="7824240" cy="6858000"/>
          </a:xfrm>
          <a:custGeom>
            <a:avLst/>
            <a:gdLst/>
            <a:ahLst/>
            <a:cxnLst/>
            <a:rect l="l" t="t" r="r" b="b"/>
            <a:pathLst>
              <a:path w="7549482" h="6858000" extrusionOk="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07C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932760" y="1673280"/>
            <a:ext cx="5596200" cy="351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 flipH="1">
            <a:off x="-720" y="315000"/>
            <a:ext cx="3021480" cy="1435320"/>
          </a:xfrm>
          <a:custGeom>
            <a:avLst/>
            <a:gdLst/>
            <a:ahLst/>
            <a:cxnLst/>
            <a:rect l="l" t="t" r="r" b="b"/>
            <a:pathLst>
              <a:path w="3021543" h="1436419" extrusionOk="0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rgbClr val="F07C98">
              <a:alpha val="2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839880" y="365040"/>
            <a:ext cx="10515600" cy="132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839880" y="2011680"/>
            <a:ext cx="49377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title" idx="2"/>
          </p:nvPr>
        </p:nvSpPr>
        <p:spPr>
          <a:xfrm>
            <a:off x="839880" y="3127320"/>
            <a:ext cx="4937760" cy="3063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3"/>
          </p:nvPr>
        </p:nvSpPr>
        <p:spPr>
          <a:xfrm>
            <a:off x="6419160" y="2011680"/>
            <a:ext cx="4937760" cy="951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title" idx="4"/>
          </p:nvPr>
        </p:nvSpPr>
        <p:spPr>
          <a:xfrm>
            <a:off x="6419160" y="3127320"/>
            <a:ext cx="4937760" cy="3063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/>
          <p:nvPr/>
        </p:nvSpPr>
        <p:spPr>
          <a:xfrm>
            <a:off x="932760" y="1673280"/>
            <a:ext cx="5596200" cy="351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300" b="1" i="1" u="none" strike="noStrike" cap="none">
                <a:solidFill>
                  <a:srgbClr val="FFFFFF"/>
                </a:solidFill>
                <a:latin typeface="Roboto Serif"/>
                <a:ea typeface="Roboto Serif"/>
                <a:cs typeface="Roboto Serif"/>
                <a:sym typeface="Roboto Serif"/>
              </a:rPr>
              <a:t>DODICI COSE DA SAPERE SUL CERVELLO DEI PREADOLESCENTI</a:t>
            </a:r>
            <a:endParaRPr sz="4300" b="1" i="0" u="none" strike="noStrike" cap="none"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/>
          <p:nvPr/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03/09/20XX</a:t>
            </a: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8"/>
          <p:cNvSpPr txBox="1"/>
          <p:nvPr/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Titolo presentazione</a:t>
            </a: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8"/>
          <p:cNvSpPr txBox="1"/>
          <p:nvPr/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rgbClr val="89898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fld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8"/>
          <p:cNvSpPr txBox="1"/>
          <p:nvPr/>
        </p:nvSpPr>
        <p:spPr>
          <a:xfrm>
            <a:off x="535250" y="523100"/>
            <a:ext cx="5337300" cy="57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Font typeface="Roboto Serif"/>
              <a:buAutoNum type="arabicPeriod"/>
            </a:pPr>
            <a:r>
              <a:rPr lang="it-IT" sz="2700">
                <a:latin typeface="Roboto Serif"/>
                <a:ea typeface="Roboto Serif"/>
                <a:cs typeface="Roboto Serif"/>
                <a:sym typeface="Roboto Serif"/>
              </a:rPr>
              <a:t>Il cervello non smette di maturare.</a:t>
            </a:r>
            <a:endParaRPr sz="2700">
              <a:latin typeface="Roboto Serif"/>
              <a:ea typeface="Roboto Serif"/>
              <a:cs typeface="Roboto Serif"/>
              <a:sym typeface="Roboto Serif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Font typeface="Roboto Serif"/>
              <a:buAutoNum type="arabicPeriod"/>
            </a:pPr>
            <a:r>
              <a:rPr lang="it-IT" sz="2700">
                <a:latin typeface="Roboto Serif"/>
                <a:ea typeface="Roboto Serif"/>
                <a:cs typeface="Roboto Serif"/>
                <a:sym typeface="Roboto Serif"/>
              </a:rPr>
              <a:t>Le variazioni di volume.</a:t>
            </a:r>
            <a:endParaRPr sz="2700">
              <a:latin typeface="Roboto Serif"/>
              <a:ea typeface="Roboto Serif"/>
              <a:cs typeface="Roboto Serif"/>
              <a:sym typeface="Roboto Serif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Font typeface="Roboto Serif"/>
              <a:buAutoNum type="arabicPeriod"/>
            </a:pPr>
            <a:r>
              <a:rPr lang="it-IT" sz="2700">
                <a:latin typeface="Roboto Serif"/>
                <a:ea typeface="Roboto Serif"/>
                <a:cs typeface="Roboto Serif"/>
                <a:sym typeface="Roboto Serif"/>
              </a:rPr>
              <a:t>La “pseudostupidità” dei preadolescenti è una questione di neuroni.</a:t>
            </a:r>
            <a:endParaRPr sz="2700">
              <a:latin typeface="Roboto Serif"/>
              <a:ea typeface="Roboto Serif"/>
              <a:cs typeface="Roboto Serif"/>
              <a:sym typeface="Roboto Serif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Font typeface="Roboto Serif"/>
              <a:buAutoNum type="arabicPeriod"/>
            </a:pPr>
            <a:r>
              <a:rPr lang="it-IT" sz="2700">
                <a:latin typeface="Roboto Serif"/>
                <a:ea typeface="Roboto Serif"/>
                <a:cs typeface="Roboto Serif"/>
                <a:sym typeface="Roboto Serif"/>
              </a:rPr>
              <a:t>La mielinizzazione ancora parziale rallenta le funzioni cognitive.</a:t>
            </a:r>
            <a:endParaRPr sz="2700">
              <a:latin typeface="Roboto Serif"/>
              <a:ea typeface="Roboto Serif"/>
              <a:cs typeface="Roboto Serif"/>
              <a:sym typeface="Roboto Serif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Font typeface="Roboto Serif"/>
              <a:buAutoNum type="arabicPeriod"/>
            </a:pPr>
            <a:r>
              <a:rPr lang="it-IT" sz="2700">
                <a:latin typeface="Roboto Serif"/>
                <a:ea typeface="Roboto Serif"/>
                <a:cs typeface="Roboto Serif"/>
                <a:sym typeface="Roboto Serif"/>
              </a:rPr>
              <a:t>Non fa la cosa giusta? Tutta colpa della mielina. </a:t>
            </a:r>
            <a:endParaRPr sz="2700">
              <a:latin typeface="Roboto Serif"/>
              <a:ea typeface="Roboto Serif"/>
              <a:cs typeface="Roboto Serif"/>
              <a:sym typeface="Roboto Serif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Font typeface="Roboto Serif"/>
              <a:buAutoNum type="arabicPeriod"/>
            </a:pPr>
            <a:r>
              <a:rPr lang="it-IT" sz="2700">
                <a:latin typeface="Roboto Serif"/>
                <a:ea typeface="Roboto Serif"/>
                <a:cs typeface="Roboto Serif"/>
                <a:sym typeface="Roboto Serif"/>
              </a:rPr>
              <a:t>Il suo cervello prima sente e poi pensa.. forse.</a:t>
            </a:r>
            <a:endParaRPr sz="2700">
              <a:latin typeface="Roboto Serif"/>
              <a:ea typeface="Roboto Serif"/>
              <a:cs typeface="Roboto Serif"/>
              <a:sym typeface="Roboto Serif"/>
            </a:endParaRPr>
          </a:p>
        </p:txBody>
      </p:sp>
      <p:sp>
        <p:nvSpPr>
          <p:cNvPr id="134" name="Google Shape;134;p28"/>
          <p:cNvSpPr txBox="1"/>
          <p:nvPr/>
        </p:nvSpPr>
        <p:spPr>
          <a:xfrm>
            <a:off x="6070325" y="538300"/>
            <a:ext cx="5778300" cy="57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>
                <a:latin typeface="Roboto Serif"/>
                <a:ea typeface="Roboto Serif"/>
                <a:cs typeface="Roboto Serif"/>
                <a:sym typeface="Roboto Serif"/>
              </a:rPr>
              <a:t>7. La mente è molto attiva, e perciò incline alle distrazioni.</a:t>
            </a:r>
            <a:endParaRPr sz="2500"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>
                <a:latin typeface="Roboto Serif"/>
                <a:ea typeface="Roboto Serif"/>
                <a:cs typeface="Roboto Serif"/>
                <a:sym typeface="Roboto Serif"/>
              </a:rPr>
              <a:t>8. Il cervello ha bisogno di dormire anche se non ha mai sonno.</a:t>
            </a:r>
            <a:endParaRPr sz="2500"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>
                <a:latin typeface="Roboto Serif"/>
                <a:ea typeface="Roboto Serif"/>
                <a:cs typeface="Roboto Serif"/>
                <a:sym typeface="Roboto Serif"/>
              </a:rPr>
              <a:t>9. E’ più facile sviluppare dipendenza da alcool e tabacco, perciò è bene evitarli.</a:t>
            </a:r>
            <a:endParaRPr sz="2500"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>
                <a:latin typeface="Roboto Serif"/>
                <a:ea typeface="Roboto Serif"/>
                <a:cs typeface="Roboto Serif"/>
                <a:sym typeface="Roboto Serif"/>
              </a:rPr>
              <a:t>10. SE vostro figlio è arrabbiato, quello che dice non vale.</a:t>
            </a:r>
            <a:endParaRPr sz="2500"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>
                <a:latin typeface="Roboto Serif"/>
                <a:ea typeface="Roboto Serif"/>
                <a:cs typeface="Roboto Serif"/>
                <a:sym typeface="Roboto Serif"/>
              </a:rPr>
              <a:t>11. Se lui è arrabbiato, voi dovete stare calmi.</a:t>
            </a:r>
            <a:endParaRPr sz="2500">
              <a:latin typeface="Roboto Serif"/>
              <a:ea typeface="Roboto Serif"/>
              <a:cs typeface="Roboto Serif"/>
              <a:sym typeface="Roboto Serif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>
                <a:latin typeface="Roboto Serif"/>
                <a:ea typeface="Roboto Serif"/>
                <a:cs typeface="Roboto Serif"/>
                <a:sym typeface="Roboto Serif"/>
              </a:rPr>
              <a:t>12. La preadolescenza è un periodo perfetto per coltivare lo spirito.</a:t>
            </a:r>
            <a:endParaRPr sz="2500">
              <a:latin typeface="Roboto Serif"/>
              <a:ea typeface="Roboto Serif"/>
              <a:cs typeface="Roboto Serif"/>
              <a:sym typeface="Roboto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2</Notes>
  <HiddenSlides>0</HiddenSlide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4" baseType="lpstr">
      <vt:lpstr>Office Theme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2024-11-26T11:13:29Z</dcterms:modified>
</cp:coreProperties>
</file>