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1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embeddedFontLst>
    <p:embeddedFont>
      <p:font typeface="Century Gothic" panose="020B0502020202020204" pitchFamily="34" charset="0"/>
      <p:regular r:id="rId15"/>
      <p:bold r:id="rId16"/>
      <p:italic r:id="rId17"/>
      <p:boldItalic r:id="rId18"/>
    </p:embeddedFont>
    <p:embeddedFont>
      <p:font typeface="Roboto Serif" panose="020B060402020202020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gyhlqj5iKQJOs0bosunVVtwdW3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4.fntdata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font" Target="fonts/font7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3.fntdata"/><Relationship Id="rId25" Type="http://customschemas.google.com/relationships/presentationmetadata" Target="meta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font" Target="fonts/font5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760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592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640"/>
            <a:ext cx="5486400" cy="360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760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592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1" name="Google Shape;121;p1:notes"/>
          <p:cNvSpPr txBox="1">
            <a:spLocks noGrp="1"/>
          </p:cNvSpPr>
          <p:nvPr>
            <p:ph type="body" idx="1"/>
          </p:nvPr>
        </p:nvSpPr>
        <p:spPr>
          <a:xfrm>
            <a:off x="685800" y="4400640"/>
            <a:ext cx="5486400" cy="360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:notes"/>
          <p:cNvSpPr txBox="1"/>
          <p:nvPr/>
        </p:nvSpPr>
        <p:spPr>
          <a:xfrm>
            <a:off x="3884760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eb3a449d3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5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eb3a449d3d_0_0:notes"/>
          <p:cNvSpPr txBox="1">
            <a:spLocks noGrp="1"/>
          </p:cNvSpPr>
          <p:nvPr>
            <p:ph type="body" idx="1"/>
          </p:nvPr>
        </p:nvSpPr>
        <p:spPr>
          <a:xfrm>
            <a:off x="685800" y="4400640"/>
            <a:ext cx="5486400" cy="36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g2eb3a449d3d_0_0:notes"/>
          <p:cNvSpPr txBox="1">
            <a:spLocks noGrp="1"/>
          </p:cNvSpPr>
          <p:nvPr>
            <p:ph type="sldNum" idx="12"/>
          </p:nvPr>
        </p:nvSpPr>
        <p:spPr>
          <a:xfrm>
            <a:off x="3884760" y="8685360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/>
              <a:t>10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eb3a449d3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5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2eb3a449d3d_0_9:notes"/>
          <p:cNvSpPr txBox="1">
            <a:spLocks noGrp="1"/>
          </p:cNvSpPr>
          <p:nvPr>
            <p:ph type="body" idx="1"/>
          </p:nvPr>
        </p:nvSpPr>
        <p:spPr>
          <a:xfrm>
            <a:off x="685800" y="4400640"/>
            <a:ext cx="5486400" cy="36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g2eb3a449d3d_0_9:notes"/>
          <p:cNvSpPr txBox="1">
            <a:spLocks noGrp="1"/>
          </p:cNvSpPr>
          <p:nvPr>
            <p:ph type="sldNum" idx="12"/>
          </p:nvPr>
        </p:nvSpPr>
        <p:spPr>
          <a:xfrm>
            <a:off x="3884760" y="8685360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/>
              <a:t>11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592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" name="Google Shape;127;p2:notes"/>
          <p:cNvSpPr txBox="1">
            <a:spLocks noGrp="1"/>
          </p:cNvSpPr>
          <p:nvPr>
            <p:ph type="body" idx="1"/>
          </p:nvPr>
        </p:nvSpPr>
        <p:spPr>
          <a:xfrm>
            <a:off x="685800" y="4400640"/>
            <a:ext cx="5486400" cy="360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 sz="12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Non sono disponibili ID dei progettatori, perché sono stati basati sulle diapositive predefinite master già presenti nella presentazione. </a:t>
            </a:r>
            <a:endParaRPr sz="12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:notes"/>
          <p:cNvSpPr txBox="1"/>
          <p:nvPr/>
        </p:nvSpPr>
        <p:spPr>
          <a:xfrm>
            <a:off x="3884760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eb0692a4e9_1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5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eb0692a4e9_1_3:notes"/>
          <p:cNvSpPr txBox="1">
            <a:spLocks noGrp="1"/>
          </p:cNvSpPr>
          <p:nvPr>
            <p:ph type="body" idx="1"/>
          </p:nvPr>
        </p:nvSpPr>
        <p:spPr>
          <a:xfrm>
            <a:off x="685800" y="4400640"/>
            <a:ext cx="5486400" cy="36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g2eb0692a4e9_1_3:notes"/>
          <p:cNvSpPr txBox="1">
            <a:spLocks noGrp="1"/>
          </p:cNvSpPr>
          <p:nvPr>
            <p:ph type="sldNum" idx="12"/>
          </p:nvPr>
        </p:nvSpPr>
        <p:spPr>
          <a:xfrm>
            <a:off x="3884760" y="8685360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/>
              <a:t>3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eb0692a4e9_1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5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eb0692a4e9_1_9:notes"/>
          <p:cNvSpPr txBox="1">
            <a:spLocks noGrp="1"/>
          </p:cNvSpPr>
          <p:nvPr>
            <p:ph type="body" idx="1"/>
          </p:nvPr>
        </p:nvSpPr>
        <p:spPr>
          <a:xfrm>
            <a:off x="685800" y="4400640"/>
            <a:ext cx="5486400" cy="36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g2eb0692a4e9_1_9:notes"/>
          <p:cNvSpPr txBox="1">
            <a:spLocks noGrp="1"/>
          </p:cNvSpPr>
          <p:nvPr>
            <p:ph type="sldNum" idx="12"/>
          </p:nvPr>
        </p:nvSpPr>
        <p:spPr>
          <a:xfrm>
            <a:off x="3884760" y="8685360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/>
              <a:t>4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eb0692a4e9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5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eb0692a4e9_1_15:notes"/>
          <p:cNvSpPr txBox="1">
            <a:spLocks noGrp="1"/>
          </p:cNvSpPr>
          <p:nvPr>
            <p:ph type="body" idx="1"/>
          </p:nvPr>
        </p:nvSpPr>
        <p:spPr>
          <a:xfrm>
            <a:off x="685800" y="4400640"/>
            <a:ext cx="5486400" cy="36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g2eb0692a4e9_1_15:notes"/>
          <p:cNvSpPr txBox="1">
            <a:spLocks noGrp="1"/>
          </p:cNvSpPr>
          <p:nvPr>
            <p:ph type="sldNum" idx="12"/>
          </p:nvPr>
        </p:nvSpPr>
        <p:spPr>
          <a:xfrm>
            <a:off x="3884760" y="8685360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/>
              <a:t>5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eb0692a4e9_1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5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eb0692a4e9_1_21:notes"/>
          <p:cNvSpPr txBox="1">
            <a:spLocks noGrp="1"/>
          </p:cNvSpPr>
          <p:nvPr>
            <p:ph type="body" idx="1"/>
          </p:nvPr>
        </p:nvSpPr>
        <p:spPr>
          <a:xfrm>
            <a:off x="685800" y="4400640"/>
            <a:ext cx="5486400" cy="36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g2eb0692a4e9_1_21:notes"/>
          <p:cNvSpPr txBox="1">
            <a:spLocks noGrp="1"/>
          </p:cNvSpPr>
          <p:nvPr>
            <p:ph type="sldNum" idx="12"/>
          </p:nvPr>
        </p:nvSpPr>
        <p:spPr>
          <a:xfrm>
            <a:off x="3884760" y="8685360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/>
              <a:t>6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eb0692a4e9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5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eb0692a4e9_1_27:notes"/>
          <p:cNvSpPr txBox="1">
            <a:spLocks noGrp="1"/>
          </p:cNvSpPr>
          <p:nvPr>
            <p:ph type="body" idx="1"/>
          </p:nvPr>
        </p:nvSpPr>
        <p:spPr>
          <a:xfrm>
            <a:off x="685800" y="4400640"/>
            <a:ext cx="5486400" cy="36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g2eb0692a4e9_1_27:notes"/>
          <p:cNvSpPr txBox="1">
            <a:spLocks noGrp="1"/>
          </p:cNvSpPr>
          <p:nvPr>
            <p:ph type="sldNum" idx="12"/>
          </p:nvPr>
        </p:nvSpPr>
        <p:spPr>
          <a:xfrm>
            <a:off x="3884760" y="8685360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/>
              <a:t>7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eb0692a4e9_1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5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eb0692a4e9_1_33:notes"/>
          <p:cNvSpPr txBox="1">
            <a:spLocks noGrp="1"/>
          </p:cNvSpPr>
          <p:nvPr>
            <p:ph type="body" idx="1"/>
          </p:nvPr>
        </p:nvSpPr>
        <p:spPr>
          <a:xfrm>
            <a:off x="685800" y="4400640"/>
            <a:ext cx="5486400" cy="36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g2eb0692a4e9_1_33:notes"/>
          <p:cNvSpPr txBox="1">
            <a:spLocks noGrp="1"/>
          </p:cNvSpPr>
          <p:nvPr>
            <p:ph type="sldNum" idx="12"/>
          </p:nvPr>
        </p:nvSpPr>
        <p:spPr>
          <a:xfrm>
            <a:off x="3884760" y="8685360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/>
              <a:t>8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eb0692a4e9_1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5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2eb0692a4e9_1_39:notes"/>
          <p:cNvSpPr txBox="1">
            <a:spLocks noGrp="1"/>
          </p:cNvSpPr>
          <p:nvPr>
            <p:ph type="body" idx="1"/>
          </p:nvPr>
        </p:nvSpPr>
        <p:spPr>
          <a:xfrm>
            <a:off x="685800" y="4400640"/>
            <a:ext cx="5486400" cy="36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g2eb0692a4e9_1_39:notes"/>
          <p:cNvSpPr txBox="1">
            <a:spLocks noGrp="1"/>
          </p:cNvSpPr>
          <p:nvPr>
            <p:ph type="sldNum" idx="12"/>
          </p:nvPr>
        </p:nvSpPr>
        <p:spPr>
          <a:xfrm>
            <a:off x="3884760" y="8685360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/>
              <a:t>9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subTitle" idx="1"/>
          </p:nvPr>
        </p:nvSpPr>
        <p:spPr>
          <a:xfrm>
            <a:off x="839880" y="2011680"/>
            <a:ext cx="310896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5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310896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body" idx="2"/>
          </p:nvPr>
        </p:nvSpPr>
        <p:spPr>
          <a:xfrm>
            <a:off x="839880" y="2508840"/>
            <a:ext cx="310896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6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body" idx="3"/>
          </p:nvPr>
        </p:nvSpPr>
        <p:spPr>
          <a:xfrm>
            <a:off x="839880" y="250884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body" idx="4"/>
          </p:nvPr>
        </p:nvSpPr>
        <p:spPr>
          <a:xfrm>
            <a:off x="2433240" y="250884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7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body" idx="2"/>
          </p:nvPr>
        </p:nvSpPr>
        <p:spPr>
          <a:xfrm>
            <a:off x="1891080" y="201168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body" idx="3"/>
          </p:nvPr>
        </p:nvSpPr>
        <p:spPr>
          <a:xfrm>
            <a:off x="2942280" y="201168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body" idx="4"/>
          </p:nvPr>
        </p:nvSpPr>
        <p:spPr>
          <a:xfrm>
            <a:off x="839880" y="250884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body" idx="5"/>
          </p:nvPr>
        </p:nvSpPr>
        <p:spPr>
          <a:xfrm>
            <a:off x="1891080" y="250884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6"/>
          </p:nvPr>
        </p:nvSpPr>
        <p:spPr>
          <a:xfrm>
            <a:off x="2942280" y="250884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subTitle" idx="1"/>
          </p:nvPr>
        </p:nvSpPr>
        <p:spPr>
          <a:xfrm>
            <a:off x="839880" y="2011680"/>
            <a:ext cx="310896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310896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2"/>
          <p:cNvSpPr txBox="1">
            <a:spLocks noGrp="1"/>
          </p:cNvSpPr>
          <p:nvPr>
            <p:ph type="subTitle" idx="1"/>
          </p:nvPr>
        </p:nvSpPr>
        <p:spPr>
          <a:xfrm>
            <a:off x="839880" y="365040"/>
            <a:ext cx="10515600" cy="614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3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3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3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3"/>
          <p:cNvSpPr txBox="1">
            <a:spLocks noGrp="1"/>
          </p:cNvSpPr>
          <p:nvPr>
            <p:ph type="body" idx="3"/>
          </p:nvPr>
        </p:nvSpPr>
        <p:spPr>
          <a:xfrm>
            <a:off x="839880" y="250884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4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4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4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4"/>
          <p:cNvSpPr txBox="1">
            <a:spLocks noGrp="1"/>
          </p:cNvSpPr>
          <p:nvPr>
            <p:ph type="body" idx="3"/>
          </p:nvPr>
        </p:nvSpPr>
        <p:spPr>
          <a:xfrm>
            <a:off x="2433240" y="250884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5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5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5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5"/>
          <p:cNvSpPr txBox="1">
            <a:spLocks noGrp="1"/>
          </p:cNvSpPr>
          <p:nvPr>
            <p:ph type="body" idx="3"/>
          </p:nvPr>
        </p:nvSpPr>
        <p:spPr>
          <a:xfrm>
            <a:off x="839880" y="2508840"/>
            <a:ext cx="310896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6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6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310896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6"/>
          <p:cNvSpPr txBox="1">
            <a:spLocks noGrp="1"/>
          </p:cNvSpPr>
          <p:nvPr>
            <p:ph type="body" idx="2"/>
          </p:nvPr>
        </p:nvSpPr>
        <p:spPr>
          <a:xfrm>
            <a:off x="839880" y="2508840"/>
            <a:ext cx="310896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7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7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7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7"/>
          <p:cNvSpPr txBox="1">
            <a:spLocks noGrp="1"/>
          </p:cNvSpPr>
          <p:nvPr>
            <p:ph type="body" idx="3"/>
          </p:nvPr>
        </p:nvSpPr>
        <p:spPr>
          <a:xfrm>
            <a:off x="839880" y="250884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7"/>
          <p:cNvSpPr txBox="1">
            <a:spLocks noGrp="1"/>
          </p:cNvSpPr>
          <p:nvPr>
            <p:ph type="body" idx="4"/>
          </p:nvPr>
        </p:nvSpPr>
        <p:spPr>
          <a:xfrm>
            <a:off x="2433240" y="250884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8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8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8"/>
          <p:cNvSpPr txBox="1">
            <a:spLocks noGrp="1"/>
          </p:cNvSpPr>
          <p:nvPr>
            <p:ph type="body" idx="2"/>
          </p:nvPr>
        </p:nvSpPr>
        <p:spPr>
          <a:xfrm>
            <a:off x="1891080" y="201168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8"/>
          <p:cNvSpPr txBox="1">
            <a:spLocks noGrp="1"/>
          </p:cNvSpPr>
          <p:nvPr>
            <p:ph type="body" idx="3"/>
          </p:nvPr>
        </p:nvSpPr>
        <p:spPr>
          <a:xfrm>
            <a:off x="2942280" y="201168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8"/>
          <p:cNvSpPr txBox="1">
            <a:spLocks noGrp="1"/>
          </p:cNvSpPr>
          <p:nvPr>
            <p:ph type="body" idx="4"/>
          </p:nvPr>
        </p:nvSpPr>
        <p:spPr>
          <a:xfrm>
            <a:off x="839880" y="250884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8"/>
          <p:cNvSpPr txBox="1">
            <a:spLocks noGrp="1"/>
          </p:cNvSpPr>
          <p:nvPr>
            <p:ph type="body" idx="5"/>
          </p:nvPr>
        </p:nvSpPr>
        <p:spPr>
          <a:xfrm>
            <a:off x="1891080" y="250884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8"/>
          <p:cNvSpPr txBox="1">
            <a:spLocks noGrp="1"/>
          </p:cNvSpPr>
          <p:nvPr>
            <p:ph type="body" idx="6"/>
          </p:nvPr>
        </p:nvSpPr>
        <p:spPr>
          <a:xfrm>
            <a:off x="2942280" y="250884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310896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0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1"/>
          <p:cNvSpPr txBox="1">
            <a:spLocks noGrp="1"/>
          </p:cNvSpPr>
          <p:nvPr>
            <p:ph type="subTitle" idx="1"/>
          </p:nvPr>
        </p:nvSpPr>
        <p:spPr>
          <a:xfrm>
            <a:off x="839880" y="365040"/>
            <a:ext cx="10515600" cy="614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body" idx="3"/>
          </p:nvPr>
        </p:nvSpPr>
        <p:spPr>
          <a:xfrm>
            <a:off x="839880" y="250884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body" idx="3"/>
          </p:nvPr>
        </p:nvSpPr>
        <p:spPr>
          <a:xfrm>
            <a:off x="2433240" y="250884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4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4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3"/>
          </p:nvPr>
        </p:nvSpPr>
        <p:spPr>
          <a:xfrm>
            <a:off x="839880" y="2508840"/>
            <a:ext cx="310896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0" y="0"/>
            <a:ext cx="7824240" cy="6858000"/>
          </a:xfrm>
          <a:custGeom>
            <a:avLst/>
            <a:gdLst/>
            <a:ahLst/>
            <a:cxnLst/>
            <a:rect l="l" t="t" r="r" b="b"/>
            <a:pathLst>
              <a:path w="7549482" h="6858000" extrusionOk="0">
                <a:moveTo>
                  <a:pt x="0" y="0"/>
                </a:moveTo>
                <a:lnTo>
                  <a:pt x="234679" y="0"/>
                </a:lnTo>
                <a:lnTo>
                  <a:pt x="2022952" y="0"/>
                </a:lnTo>
                <a:lnTo>
                  <a:pt x="2238233" y="0"/>
                </a:lnTo>
                <a:lnTo>
                  <a:pt x="3114003" y="0"/>
                </a:lnTo>
                <a:lnTo>
                  <a:pt x="6526057" y="0"/>
                </a:lnTo>
                <a:cubicBezTo>
                  <a:pt x="6424296" y="35571"/>
                  <a:pt x="6325442" y="78255"/>
                  <a:pt x="6223681" y="110269"/>
                </a:cubicBezTo>
                <a:cubicBezTo>
                  <a:pt x="6238219" y="145839"/>
                  <a:pt x="6252756" y="138725"/>
                  <a:pt x="6267294" y="135168"/>
                </a:cubicBezTo>
                <a:cubicBezTo>
                  <a:pt x="6354517" y="120941"/>
                  <a:pt x="6444648" y="110269"/>
                  <a:pt x="6528964" y="71141"/>
                </a:cubicBezTo>
                <a:cubicBezTo>
                  <a:pt x="6549317" y="64027"/>
                  <a:pt x="6572576" y="64027"/>
                  <a:pt x="6581298" y="88927"/>
                </a:cubicBezTo>
                <a:cubicBezTo>
                  <a:pt x="6595836" y="124497"/>
                  <a:pt x="6575484" y="145839"/>
                  <a:pt x="6555131" y="163625"/>
                </a:cubicBezTo>
                <a:cubicBezTo>
                  <a:pt x="6520242" y="195638"/>
                  <a:pt x="6479538" y="188525"/>
                  <a:pt x="6441741" y="192082"/>
                </a:cubicBezTo>
                <a:cubicBezTo>
                  <a:pt x="6337073" y="209867"/>
                  <a:pt x="6287645" y="259665"/>
                  <a:pt x="6264386" y="373491"/>
                </a:cubicBezTo>
                <a:cubicBezTo>
                  <a:pt x="6354517" y="327250"/>
                  <a:pt x="6444648" y="384162"/>
                  <a:pt x="6531872" y="352148"/>
                </a:cubicBezTo>
                <a:cubicBezTo>
                  <a:pt x="6555131" y="345034"/>
                  <a:pt x="6590021" y="355706"/>
                  <a:pt x="6578391" y="394834"/>
                </a:cubicBezTo>
                <a:cubicBezTo>
                  <a:pt x="6566762" y="430405"/>
                  <a:pt x="6528964" y="458860"/>
                  <a:pt x="6595836" y="451747"/>
                </a:cubicBezTo>
                <a:cubicBezTo>
                  <a:pt x="6645263" y="448189"/>
                  <a:pt x="6659800" y="405504"/>
                  <a:pt x="6674337" y="359262"/>
                </a:cubicBezTo>
                <a:cubicBezTo>
                  <a:pt x="6685967" y="334364"/>
                  <a:pt x="6717949" y="320135"/>
                  <a:pt x="6741209" y="334364"/>
                </a:cubicBezTo>
                <a:cubicBezTo>
                  <a:pt x="6770283" y="348592"/>
                  <a:pt x="6761561" y="387720"/>
                  <a:pt x="6761561" y="416176"/>
                </a:cubicBezTo>
                <a:cubicBezTo>
                  <a:pt x="6764469" y="469532"/>
                  <a:pt x="6741209" y="494431"/>
                  <a:pt x="6700505" y="505101"/>
                </a:cubicBezTo>
                <a:cubicBezTo>
                  <a:pt x="6651077" y="519330"/>
                  <a:pt x="6601651" y="537116"/>
                  <a:pt x="6537687" y="558458"/>
                </a:cubicBezTo>
                <a:cubicBezTo>
                  <a:pt x="6607466" y="594028"/>
                  <a:pt x="6659800" y="586915"/>
                  <a:pt x="6712134" y="558458"/>
                </a:cubicBezTo>
                <a:cubicBezTo>
                  <a:pt x="6776098" y="526444"/>
                  <a:pt x="6860414" y="483759"/>
                  <a:pt x="6912748" y="522887"/>
                </a:cubicBezTo>
                <a:cubicBezTo>
                  <a:pt x="6991249" y="579800"/>
                  <a:pt x="7055213" y="544229"/>
                  <a:pt x="7124992" y="533558"/>
                </a:cubicBezTo>
                <a:cubicBezTo>
                  <a:pt x="7270366" y="512216"/>
                  <a:pt x="7180234" y="480203"/>
                  <a:pt x="7325607" y="462417"/>
                </a:cubicBezTo>
                <a:cubicBezTo>
                  <a:pt x="7383756" y="455303"/>
                  <a:pt x="7444813" y="426847"/>
                  <a:pt x="7529129" y="465975"/>
                </a:cubicBezTo>
                <a:cubicBezTo>
                  <a:pt x="7148252" y="672284"/>
                  <a:pt x="6967990" y="658055"/>
                  <a:pt x="6627818" y="910606"/>
                </a:cubicBezTo>
                <a:cubicBezTo>
                  <a:pt x="6642355" y="935506"/>
                  <a:pt x="6656892" y="924835"/>
                  <a:pt x="6671430" y="921277"/>
                </a:cubicBezTo>
                <a:cubicBezTo>
                  <a:pt x="6694689" y="917720"/>
                  <a:pt x="6723764" y="903491"/>
                  <a:pt x="6729579" y="949734"/>
                </a:cubicBezTo>
                <a:cubicBezTo>
                  <a:pt x="6732487" y="985305"/>
                  <a:pt x="6715041" y="1003089"/>
                  <a:pt x="6685967" y="1006647"/>
                </a:cubicBezTo>
                <a:cubicBezTo>
                  <a:pt x="6601651" y="1020875"/>
                  <a:pt x="6526057" y="1070674"/>
                  <a:pt x="6450463" y="1113358"/>
                </a:cubicBezTo>
                <a:cubicBezTo>
                  <a:pt x="6415574" y="1131144"/>
                  <a:pt x="6377777" y="1156043"/>
                  <a:pt x="6392314" y="1220069"/>
                </a:cubicBezTo>
                <a:cubicBezTo>
                  <a:pt x="6421388" y="1237855"/>
                  <a:pt x="6441741" y="1212955"/>
                  <a:pt x="6465001" y="1209399"/>
                </a:cubicBezTo>
                <a:cubicBezTo>
                  <a:pt x="6488260" y="1205842"/>
                  <a:pt x="6543502" y="1220069"/>
                  <a:pt x="6528964" y="1230741"/>
                </a:cubicBezTo>
                <a:cubicBezTo>
                  <a:pt x="6462093" y="1269868"/>
                  <a:pt x="6584206" y="1365909"/>
                  <a:pt x="6502798" y="1365909"/>
                </a:cubicBezTo>
                <a:cubicBezTo>
                  <a:pt x="6369055" y="1365909"/>
                  <a:pt x="6296368" y="1536647"/>
                  <a:pt x="6168440" y="1540204"/>
                </a:cubicBezTo>
                <a:cubicBezTo>
                  <a:pt x="6148088" y="1540204"/>
                  <a:pt x="6139366" y="1572219"/>
                  <a:pt x="6139366" y="1597117"/>
                </a:cubicBezTo>
                <a:cubicBezTo>
                  <a:pt x="6139366" y="1629132"/>
                  <a:pt x="6159717" y="1632688"/>
                  <a:pt x="6180070" y="1636245"/>
                </a:cubicBezTo>
                <a:cubicBezTo>
                  <a:pt x="6212052" y="1639802"/>
                  <a:pt x="6246941" y="1597117"/>
                  <a:pt x="6287645" y="1657587"/>
                </a:cubicBezTo>
                <a:cubicBezTo>
                  <a:pt x="6212052" y="1693158"/>
                  <a:pt x="6133551" y="1728729"/>
                  <a:pt x="6136458" y="1849668"/>
                </a:cubicBezTo>
                <a:cubicBezTo>
                  <a:pt x="6136458" y="1881683"/>
                  <a:pt x="6104476" y="1895910"/>
                  <a:pt x="6081216" y="1903025"/>
                </a:cubicBezTo>
                <a:cubicBezTo>
                  <a:pt x="6040512" y="1917252"/>
                  <a:pt x="6008530" y="1938595"/>
                  <a:pt x="5985270" y="1984836"/>
                </a:cubicBezTo>
                <a:cubicBezTo>
                  <a:pt x="5985270" y="1995507"/>
                  <a:pt x="5985270" y="2002622"/>
                  <a:pt x="5985270" y="2013292"/>
                </a:cubicBezTo>
                <a:cubicBezTo>
                  <a:pt x="5991085" y="2123562"/>
                  <a:pt x="6049234" y="2120004"/>
                  <a:pt x="6113198" y="2102219"/>
                </a:cubicBezTo>
                <a:cubicBezTo>
                  <a:pt x="6188792" y="2080877"/>
                  <a:pt x="6264386" y="2038192"/>
                  <a:pt x="6345795" y="2077320"/>
                </a:cubicBezTo>
                <a:cubicBezTo>
                  <a:pt x="6232404" y="2130676"/>
                  <a:pt x="6107384" y="2134233"/>
                  <a:pt x="6002715" y="2208931"/>
                </a:cubicBezTo>
                <a:cubicBezTo>
                  <a:pt x="6392314" y="2223159"/>
                  <a:pt x="6735394" y="1984836"/>
                  <a:pt x="7113363" y="1892353"/>
                </a:cubicBezTo>
                <a:cubicBezTo>
                  <a:pt x="7101733" y="1952823"/>
                  <a:pt x="7069751" y="1967051"/>
                  <a:pt x="7043584" y="1974165"/>
                </a:cubicBezTo>
                <a:cubicBezTo>
                  <a:pt x="6904026" y="2020407"/>
                  <a:pt x="6781913" y="2112891"/>
                  <a:pt x="6653985" y="2191146"/>
                </a:cubicBezTo>
                <a:cubicBezTo>
                  <a:pt x="6601651" y="2223159"/>
                  <a:pt x="6563854" y="2258731"/>
                  <a:pt x="6543502" y="2326314"/>
                </a:cubicBezTo>
                <a:cubicBezTo>
                  <a:pt x="6526057" y="2390340"/>
                  <a:pt x="6491167" y="2418796"/>
                  <a:pt x="6427203" y="2401012"/>
                </a:cubicBezTo>
                <a:cubicBezTo>
                  <a:pt x="6374869" y="2386784"/>
                  <a:pt x="6319627" y="2393898"/>
                  <a:pt x="6264386" y="2401012"/>
                </a:cubicBezTo>
                <a:cubicBezTo>
                  <a:pt x="6203330" y="2408126"/>
                  <a:pt x="6133551" y="2479267"/>
                  <a:pt x="6148088" y="2518395"/>
                </a:cubicBezTo>
                <a:cubicBezTo>
                  <a:pt x="6177162" y="2582422"/>
                  <a:pt x="6226589" y="2550408"/>
                  <a:pt x="6267294" y="2543294"/>
                </a:cubicBezTo>
                <a:cubicBezTo>
                  <a:pt x="6316720" y="2536181"/>
                  <a:pt x="6406851" y="2518395"/>
                  <a:pt x="6406851" y="2525509"/>
                </a:cubicBezTo>
                <a:cubicBezTo>
                  <a:pt x="6438834" y="2685576"/>
                  <a:pt x="6511520" y="2564636"/>
                  <a:pt x="6563854" y="2564636"/>
                </a:cubicBezTo>
                <a:cubicBezTo>
                  <a:pt x="6613281" y="2564636"/>
                  <a:pt x="6662707" y="2546851"/>
                  <a:pt x="6709227" y="2532623"/>
                </a:cubicBezTo>
                <a:cubicBezTo>
                  <a:pt x="6770283" y="2514837"/>
                  <a:pt x="6825524" y="2546851"/>
                  <a:pt x="6883674" y="2553965"/>
                </a:cubicBezTo>
                <a:cubicBezTo>
                  <a:pt x="6936008" y="2561080"/>
                  <a:pt x="6906934" y="2653563"/>
                  <a:pt x="6938916" y="2692689"/>
                </a:cubicBezTo>
                <a:cubicBezTo>
                  <a:pt x="6944730" y="2703362"/>
                  <a:pt x="6950545" y="2703362"/>
                  <a:pt x="6956360" y="2703362"/>
                </a:cubicBezTo>
                <a:cubicBezTo>
                  <a:pt x="6973805" y="2980812"/>
                  <a:pt x="7279088" y="2913227"/>
                  <a:pt x="7279088" y="2923898"/>
                </a:cubicBezTo>
                <a:cubicBezTo>
                  <a:pt x="7305255" y="2941684"/>
                  <a:pt x="7337237" y="2899000"/>
                  <a:pt x="7369219" y="2941684"/>
                </a:cubicBezTo>
                <a:cubicBezTo>
                  <a:pt x="7232569" y="3137322"/>
                  <a:pt x="7023231" y="3183563"/>
                  <a:pt x="6837155" y="3329402"/>
                </a:cubicBezTo>
                <a:cubicBezTo>
                  <a:pt x="6991249" y="3379202"/>
                  <a:pt x="7081381" y="3208463"/>
                  <a:pt x="7194772" y="3229805"/>
                </a:cubicBezTo>
                <a:cubicBezTo>
                  <a:pt x="7250013" y="3283162"/>
                  <a:pt x="7084288" y="3368530"/>
                  <a:pt x="7244198" y="3393429"/>
                </a:cubicBezTo>
                <a:cubicBezTo>
                  <a:pt x="7174420" y="3439672"/>
                  <a:pt x="7124992" y="3485914"/>
                  <a:pt x="7075566" y="3539269"/>
                </a:cubicBezTo>
                <a:cubicBezTo>
                  <a:pt x="6991249" y="3635309"/>
                  <a:pt x="6973805" y="3699337"/>
                  <a:pt x="7014509" y="3827390"/>
                </a:cubicBezTo>
                <a:cubicBezTo>
                  <a:pt x="7040677" y="3912759"/>
                  <a:pt x="7078473" y="3991015"/>
                  <a:pt x="7043584" y="4090612"/>
                </a:cubicBezTo>
                <a:cubicBezTo>
                  <a:pt x="7020324" y="4158196"/>
                  <a:pt x="7029047" y="4204438"/>
                  <a:pt x="7116270" y="4172424"/>
                </a:cubicBezTo>
                <a:cubicBezTo>
                  <a:pt x="7209309" y="4140411"/>
                  <a:pt x="7244198" y="4200882"/>
                  <a:pt x="7220938" y="4321821"/>
                </a:cubicBezTo>
                <a:cubicBezTo>
                  <a:pt x="7206402" y="4400076"/>
                  <a:pt x="7220938" y="4424975"/>
                  <a:pt x="7284903" y="4414305"/>
                </a:cubicBezTo>
                <a:cubicBezTo>
                  <a:pt x="7354681" y="4403633"/>
                  <a:pt x="7421553" y="4353835"/>
                  <a:pt x="7508777" y="4378734"/>
                </a:cubicBezTo>
                <a:cubicBezTo>
                  <a:pt x="7438998" y="4521016"/>
                  <a:pt x="7290717" y="4478331"/>
                  <a:pt x="7209309" y="4613499"/>
                </a:cubicBezTo>
                <a:cubicBezTo>
                  <a:pt x="7305255" y="4613499"/>
                  <a:pt x="7380849" y="4613499"/>
                  <a:pt x="7450627" y="4585042"/>
                </a:cubicBezTo>
                <a:cubicBezTo>
                  <a:pt x="7479702" y="4574373"/>
                  <a:pt x="7511684" y="4560144"/>
                  <a:pt x="7529129" y="4602828"/>
                </a:cubicBezTo>
                <a:cubicBezTo>
                  <a:pt x="7549482" y="4652628"/>
                  <a:pt x="7508777" y="4670412"/>
                  <a:pt x="7485517" y="4677526"/>
                </a:cubicBezTo>
                <a:cubicBezTo>
                  <a:pt x="7418645" y="4702425"/>
                  <a:pt x="7366312" y="4759339"/>
                  <a:pt x="7308162" y="4805580"/>
                </a:cubicBezTo>
                <a:cubicBezTo>
                  <a:pt x="7183142" y="4905177"/>
                  <a:pt x="7046491" y="4990547"/>
                  <a:pt x="6941823" y="5154171"/>
                </a:cubicBezTo>
                <a:cubicBezTo>
                  <a:pt x="7072659" y="5111487"/>
                  <a:pt x="7171512" y="5011889"/>
                  <a:pt x="7296533" y="4994104"/>
                </a:cubicBezTo>
                <a:cubicBezTo>
                  <a:pt x="7188956" y="5143500"/>
                  <a:pt x="7052306" y="5243097"/>
                  <a:pt x="6924378" y="5353367"/>
                </a:cubicBezTo>
                <a:cubicBezTo>
                  <a:pt x="6886581" y="5385379"/>
                  <a:pt x="6848784" y="5406721"/>
                  <a:pt x="6842970" y="5474306"/>
                </a:cubicBezTo>
                <a:cubicBezTo>
                  <a:pt x="6825524" y="5605917"/>
                  <a:pt x="6779006" y="5712629"/>
                  <a:pt x="6674337" y="5769542"/>
                </a:cubicBezTo>
                <a:cubicBezTo>
                  <a:pt x="6674337" y="5769542"/>
                  <a:pt x="6680152" y="5790884"/>
                  <a:pt x="6683059" y="5801555"/>
                </a:cubicBezTo>
                <a:cubicBezTo>
                  <a:pt x="6747024" y="5805112"/>
                  <a:pt x="6796450" y="5726858"/>
                  <a:pt x="6874952" y="5755314"/>
                </a:cubicBezTo>
                <a:cubicBezTo>
                  <a:pt x="6796450" y="5862025"/>
                  <a:pt x="6732487" y="5954508"/>
                  <a:pt x="6624910" y="6004307"/>
                </a:cubicBezTo>
                <a:cubicBezTo>
                  <a:pt x="6537687" y="6043434"/>
                  <a:pt x="6430111" y="6068335"/>
                  <a:pt x="6366147" y="6196388"/>
                </a:cubicBezTo>
                <a:cubicBezTo>
                  <a:pt x="6438834" y="6221287"/>
                  <a:pt x="6494075" y="6189274"/>
                  <a:pt x="6549317" y="6167932"/>
                </a:cubicBezTo>
                <a:cubicBezTo>
                  <a:pt x="6633633" y="6132361"/>
                  <a:pt x="6717949" y="6093234"/>
                  <a:pt x="6802265" y="6057663"/>
                </a:cubicBezTo>
                <a:cubicBezTo>
                  <a:pt x="6834248" y="6043434"/>
                  <a:pt x="6869137" y="6036320"/>
                  <a:pt x="6889489" y="6100347"/>
                </a:cubicBezTo>
                <a:cubicBezTo>
                  <a:pt x="6781913" y="6114575"/>
                  <a:pt x="6717949" y="6199945"/>
                  <a:pt x="6651077" y="6281757"/>
                </a:cubicBezTo>
                <a:cubicBezTo>
                  <a:pt x="6613281" y="6327999"/>
                  <a:pt x="6581298" y="6388469"/>
                  <a:pt x="6514427" y="6367127"/>
                </a:cubicBezTo>
                <a:cubicBezTo>
                  <a:pt x="6479538" y="6356456"/>
                  <a:pt x="6456278" y="6388469"/>
                  <a:pt x="6459185" y="6431153"/>
                </a:cubicBezTo>
                <a:cubicBezTo>
                  <a:pt x="6473723" y="6580550"/>
                  <a:pt x="6389406" y="6630349"/>
                  <a:pt x="6302183" y="6658805"/>
                </a:cubicBezTo>
                <a:cubicBezTo>
                  <a:pt x="6174255" y="6701489"/>
                  <a:pt x="6060864" y="6786859"/>
                  <a:pt x="5941659" y="6858000"/>
                </a:cubicBezTo>
                <a:lnTo>
                  <a:pt x="3114003" y="6858000"/>
                </a:lnTo>
                <a:lnTo>
                  <a:pt x="2238233" y="6858000"/>
                </a:lnTo>
                <a:lnTo>
                  <a:pt x="2022952" y="6858000"/>
                </a:lnTo>
                <a:lnTo>
                  <a:pt x="23467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07C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 txBox="1">
            <a:spLocks noGrp="1"/>
          </p:cNvSpPr>
          <p:nvPr>
            <p:ph type="title"/>
          </p:nvPr>
        </p:nvSpPr>
        <p:spPr>
          <a:xfrm>
            <a:off x="932760" y="1673280"/>
            <a:ext cx="5596200" cy="3511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"/>
          <p:cNvSpPr/>
          <p:nvPr/>
        </p:nvSpPr>
        <p:spPr>
          <a:xfrm flipH="1">
            <a:off x="-720" y="315000"/>
            <a:ext cx="3021480" cy="1435320"/>
          </a:xfrm>
          <a:custGeom>
            <a:avLst/>
            <a:gdLst/>
            <a:ahLst/>
            <a:cxnLst/>
            <a:rect l="l" t="t" r="r" b="b"/>
            <a:pathLst>
              <a:path w="3021543" h="1436419" extrusionOk="0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rgbClr val="F07C98">
              <a:alpha val="2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5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5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493776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5"/>
          <p:cNvSpPr txBox="1">
            <a:spLocks noGrp="1"/>
          </p:cNvSpPr>
          <p:nvPr>
            <p:ph type="title" idx="2"/>
          </p:nvPr>
        </p:nvSpPr>
        <p:spPr>
          <a:xfrm>
            <a:off x="839880" y="3127320"/>
            <a:ext cx="4937760" cy="3063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5"/>
          <p:cNvSpPr txBox="1">
            <a:spLocks noGrp="1"/>
          </p:cNvSpPr>
          <p:nvPr>
            <p:ph type="body" idx="3"/>
          </p:nvPr>
        </p:nvSpPr>
        <p:spPr>
          <a:xfrm>
            <a:off x="6419160" y="2011680"/>
            <a:ext cx="493776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5"/>
          <p:cNvSpPr txBox="1">
            <a:spLocks noGrp="1"/>
          </p:cNvSpPr>
          <p:nvPr>
            <p:ph type="title" idx="4"/>
          </p:nvPr>
        </p:nvSpPr>
        <p:spPr>
          <a:xfrm>
            <a:off x="6419160" y="3127320"/>
            <a:ext cx="4937760" cy="3063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5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Google Shape;69;p5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5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"/>
          <p:cNvSpPr txBox="1"/>
          <p:nvPr/>
        </p:nvSpPr>
        <p:spPr>
          <a:xfrm>
            <a:off x="932760" y="1673280"/>
            <a:ext cx="5596200" cy="3511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lang="it-IT" sz="4300" b="1" i="1">
                <a:solidFill>
                  <a:srgbClr val="FFFFFF"/>
                </a:solidFill>
                <a:latin typeface="Roboto Serif"/>
                <a:ea typeface="Roboto Serif"/>
                <a:cs typeface="Roboto Serif"/>
                <a:sym typeface="Roboto Serif"/>
              </a:rPr>
              <a:t>COSE DA FARE E DA NON FARE</a:t>
            </a:r>
            <a:endParaRPr sz="4300" b="1" i="0" u="none" strike="noStrike" cap="none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eb3a449d3d_0_0"/>
          <p:cNvSpPr txBox="1">
            <a:spLocks noGrp="1"/>
          </p:cNvSpPr>
          <p:nvPr>
            <p:ph type="title"/>
          </p:nvPr>
        </p:nvSpPr>
        <p:spPr>
          <a:xfrm>
            <a:off x="839875" y="168651"/>
            <a:ext cx="10515600" cy="1521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1" i="1">
                <a:latin typeface="Roboto Serif"/>
                <a:ea typeface="Roboto Serif"/>
                <a:cs typeface="Roboto Serif"/>
                <a:sym typeface="Roboto Serif"/>
              </a:rPr>
              <a:t>9. SE CI CHIEDE DI POTER INVITARE UN NUOVO AMICO A CASA IL SABATO SERA O PER TUTTO IL WEEKEND</a:t>
            </a:r>
            <a:endParaRPr sz="3600" b="1" i="1">
              <a:latin typeface="Roboto Serif"/>
              <a:ea typeface="Roboto Serif"/>
              <a:cs typeface="Roboto Serif"/>
              <a:sym typeface="Roboto Serif"/>
            </a:endParaRPr>
          </a:p>
        </p:txBody>
      </p:sp>
      <p:sp>
        <p:nvSpPr>
          <p:cNvPr id="188" name="Google Shape;188;g2eb3a449d3d_0_0"/>
          <p:cNvSpPr txBox="1">
            <a:spLocks noGrp="1"/>
          </p:cNvSpPr>
          <p:nvPr>
            <p:ph type="subTitle" idx="1"/>
          </p:nvPr>
        </p:nvSpPr>
        <p:spPr>
          <a:xfrm>
            <a:off x="643125" y="1974800"/>
            <a:ext cx="10416900" cy="4307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3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✔Sì</a:t>
            </a:r>
            <a:endParaRPr sz="23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3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Dimostriamoci contenti e siamo positivi: è un indicatore che nostro figlio sta lavorando per costruire le proprie relazioni sociali e farsi nuovi amici. Chiediamogli come intende trascorrere il tempo, quali attività pensa di condividere con l’ospite. Dimostriamoci collaborativi, ma non invadenti, e lasciamogli spazi di autonomia e autogestione.</a:t>
            </a:r>
            <a:endParaRPr sz="23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3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✖ No</a:t>
            </a:r>
            <a:endParaRPr sz="23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3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Evitiamo di dirgli che siamo stanchi e molto impegnati, e che la sua richiesta sarebbe l’ennesima fonte di stress. E non facciamogli il terzo grado sul nuovo invitato: avremo tempo di conoscerlo meglio quando sarà a casa nostra e di osservare “che tipo è” mentre siamo a tavola tutti insieme.</a:t>
            </a:r>
            <a:endParaRPr sz="23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eb3a449d3d_0_9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1" i="1">
                <a:latin typeface="Roboto Serif"/>
                <a:ea typeface="Roboto Serif"/>
                <a:cs typeface="Roboto Serif"/>
                <a:sym typeface="Roboto Serif"/>
              </a:rPr>
              <a:t>10. SE CI CHIEDE DI FARE QUALCOSA NON ADATTO ALLA SUA ETÀ’</a:t>
            </a:r>
            <a:endParaRPr sz="3600" b="1" i="1">
              <a:latin typeface="Roboto Serif"/>
              <a:ea typeface="Roboto Serif"/>
              <a:cs typeface="Roboto Serif"/>
              <a:sym typeface="Roboto Serif"/>
            </a:endParaRPr>
          </a:p>
        </p:txBody>
      </p:sp>
      <p:sp>
        <p:nvSpPr>
          <p:cNvPr id="195" name="Google Shape;195;g2eb3a449d3d_0_9"/>
          <p:cNvSpPr txBox="1">
            <a:spLocks noGrp="1"/>
          </p:cNvSpPr>
          <p:nvPr>
            <p:ph type="subTitle" idx="1"/>
          </p:nvPr>
        </p:nvSpPr>
        <p:spPr>
          <a:xfrm>
            <a:off x="839875" y="1953400"/>
            <a:ext cx="10740000" cy="4370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3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✔Sì</a:t>
            </a:r>
            <a:endParaRPr sz="23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3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Atteniamoci alle regole, mostrandogli che non le abbiamo inventate noi. Se un videogioco ha l’etichetta “PEGI 18”, non è adeguato a un preadolescente, e non siamo noi a dirlo, ma il produttore stesso. Se un dodicenne vuole aprire un account social ricordiamogli che l’età minima richiesta è di tredici anni. Insomma, se una regola già esiste, sfruttiamola a nostro vantaggio, motivando così la scelta educativa che stiamo facendo.</a:t>
            </a:r>
            <a:endParaRPr sz="23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3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✖ No</a:t>
            </a:r>
            <a:endParaRPr sz="23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3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Niente prediche nè reazioni che lo facciano sentire sbagliato. Banditi giudizi su altri genitori che magari si sono dimostrati più permissivi: ognuno è fatto a modo suo e gestisce le regole educative secondo i propri criteri.</a:t>
            </a:r>
            <a:endParaRPr sz="23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"/>
          <p:cNvSpPr txBox="1"/>
          <p:nvPr/>
        </p:nvSpPr>
        <p:spPr>
          <a:xfrm>
            <a:off x="535250" y="368500"/>
            <a:ext cx="11424000" cy="128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82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Font typeface="Roboto Serif"/>
              <a:buAutoNum type="arabicPeriod"/>
            </a:pPr>
            <a:r>
              <a:rPr lang="it-IT" sz="4000" b="1" i="1">
                <a:latin typeface="Roboto Serif"/>
                <a:ea typeface="Roboto Serif"/>
                <a:cs typeface="Roboto Serif"/>
                <a:sym typeface="Roboto Serif"/>
              </a:rPr>
              <a:t>SE VI RACCONTA QUALCOSA CHE GLI È CAPITATO</a:t>
            </a:r>
            <a:endParaRPr sz="4000" b="1" i="1" u="none" strike="noStrike" cap="none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</p:txBody>
      </p:sp>
      <p:sp>
        <p:nvSpPr>
          <p:cNvPr id="131" name="Google Shape;131;p2"/>
          <p:cNvSpPr txBox="1"/>
          <p:nvPr/>
        </p:nvSpPr>
        <p:spPr>
          <a:xfrm>
            <a:off x="885375" y="1826925"/>
            <a:ext cx="10441500" cy="45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latin typeface="Roboto Serif"/>
                <a:ea typeface="Roboto Serif"/>
                <a:cs typeface="Roboto Serif"/>
                <a:sym typeface="Roboto Serif"/>
              </a:rPr>
              <a:t>✔ Sì </a:t>
            </a:r>
            <a:endParaRPr sz="2200"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latin typeface="Roboto Serif"/>
                <a:ea typeface="Roboto Serif"/>
                <a:cs typeface="Roboto Serif"/>
                <a:sym typeface="Roboto Serif"/>
              </a:rPr>
              <a:t>Ascoltiamolo. Appassioniamoci al suo mondo, mostriamoci interessati a ciò che racconta. In gioco c’è la percezione che parlare con noi sia un piacere o meno. NOn possiamo fallire quest’obiettivo.</a:t>
            </a:r>
            <a:endParaRPr sz="2200"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latin typeface="Roboto Serif"/>
                <a:ea typeface="Roboto Serif"/>
                <a:cs typeface="Roboto Serif"/>
                <a:sym typeface="Roboto Serif"/>
              </a:rPr>
              <a:t>✖ No</a:t>
            </a:r>
            <a:endParaRPr sz="2200"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latin typeface="Roboto Serif"/>
                <a:ea typeface="Roboto Serif"/>
                <a:cs typeface="Roboto Serif"/>
                <a:sym typeface="Roboto Serif"/>
              </a:rPr>
              <a:t>Interrompere e esprimere subito la nostra opinione. Anche se non siamo d’accordo con lui, non dobbiamo avere fretta di esporgli come la vediamo noi: bloccheremmo il racconto che ci sta facendo, chiedendoci di essere ascoltato. Mettiamo un freno alla voglia di attribuire etichette e dare giudizi di valore. </a:t>
            </a:r>
            <a:endParaRPr sz="2200">
              <a:latin typeface="Roboto Serif"/>
              <a:ea typeface="Roboto Serif"/>
              <a:cs typeface="Roboto Serif"/>
              <a:sym typeface="Roboto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eb0692a4e9_1_3"/>
          <p:cNvSpPr txBox="1">
            <a:spLocks noGrp="1"/>
          </p:cNvSpPr>
          <p:nvPr>
            <p:ph type="title"/>
          </p:nvPr>
        </p:nvSpPr>
        <p:spPr>
          <a:xfrm>
            <a:off x="453450" y="463400"/>
            <a:ext cx="11285100" cy="132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 b="1" i="1">
                <a:latin typeface="Roboto Serif"/>
                <a:ea typeface="Roboto Serif"/>
                <a:cs typeface="Roboto Serif"/>
                <a:sym typeface="Roboto Serif"/>
              </a:rPr>
              <a:t>2. SE PRENDE UN BRUTTO VOTO A SCUOLA</a:t>
            </a:r>
            <a:endParaRPr sz="4000" b="1" i="1">
              <a:latin typeface="Roboto Serif"/>
              <a:ea typeface="Roboto Serif"/>
              <a:cs typeface="Roboto Serif"/>
              <a:sym typeface="Roboto Serif"/>
            </a:endParaRPr>
          </a:p>
        </p:txBody>
      </p:sp>
      <p:sp>
        <p:nvSpPr>
          <p:cNvPr id="138" name="Google Shape;138;g2eb0692a4e9_1_3"/>
          <p:cNvSpPr txBox="1">
            <a:spLocks noGrp="1"/>
          </p:cNvSpPr>
          <p:nvPr>
            <p:ph type="subTitle" idx="1"/>
          </p:nvPr>
        </p:nvSpPr>
        <p:spPr>
          <a:xfrm>
            <a:off x="839875" y="2011675"/>
            <a:ext cx="10627500" cy="3497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✔Sì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Pensiamo a quando è successo a noi, a come ci siamo sentiti. Lasciamo decantare la rabbia prima di dare consigli. Piuttosto, discutiamo con lui di come fare meglio la prossima volta.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✖ No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Non lanciamoci subito in una sonora ramanzina, lo aggrediremmo proprio nel momento di massimo stress.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eb0692a4e9_1_9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 b="1" i="1">
                <a:latin typeface="Roboto Serif"/>
                <a:ea typeface="Roboto Serif"/>
                <a:cs typeface="Roboto Serif"/>
                <a:sym typeface="Roboto Serif"/>
              </a:rPr>
              <a:t>3. SE PORTA UN AMICO A CASA</a:t>
            </a:r>
            <a:endParaRPr sz="4000" b="1" i="1">
              <a:latin typeface="Roboto Serif"/>
              <a:ea typeface="Roboto Serif"/>
              <a:cs typeface="Roboto Serif"/>
              <a:sym typeface="Roboto Serif"/>
            </a:endParaRPr>
          </a:p>
        </p:txBody>
      </p:sp>
      <p:sp>
        <p:nvSpPr>
          <p:cNvPr id="145" name="Google Shape;145;g2eb0692a4e9_1_9"/>
          <p:cNvSpPr txBox="1">
            <a:spLocks noGrp="1"/>
          </p:cNvSpPr>
          <p:nvPr>
            <p:ph type="subTitle" idx="1"/>
          </p:nvPr>
        </p:nvSpPr>
        <p:spPr>
          <a:xfrm>
            <a:off x="839875" y="2011675"/>
            <a:ext cx="9770400" cy="4031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✔Sì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Se siamo a casa, dimostriamoci accoglienti, ma discreti. Facciamo in modo che ci sia almeno un adulto o, se non è possibile, diamo regole ben precise su come comportarsi in nostra assenza.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✖ No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Non parliamo delle qualità e dei difetti di nostro figlio con l’amico, e soprattutto non cogliamo l’occasione per fare un’indagine su come si comporta fuori.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eb0692a4e9_1_15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 b="1" i="1">
                <a:latin typeface="Roboto Serif"/>
                <a:ea typeface="Roboto Serif"/>
                <a:cs typeface="Roboto Serif"/>
                <a:sym typeface="Roboto Serif"/>
              </a:rPr>
              <a:t>4. SE HA UNA REAZIONE AGGRESSIVA </a:t>
            </a:r>
            <a:endParaRPr sz="4000" b="1" i="1">
              <a:latin typeface="Roboto Serif"/>
              <a:ea typeface="Roboto Serif"/>
              <a:cs typeface="Roboto Serif"/>
              <a:sym typeface="Roboto Serif"/>
            </a:endParaRPr>
          </a:p>
        </p:txBody>
      </p:sp>
      <p:sp>
        <p:nvSpPr>
          <p:cNvPr id="152" name="Google Shape;152;g2eb0692a4e9_1_15"/>
          <p:cNvSpPr txBox="1">
            <a:spLocks noGrp="1"/>
          </p:cNvSpPr>
          <p:nvPr>
            <p:ph type="subTitle" idx="1"/>
          </p:nvPr>
        </p:nvSpPr>
        <p:spPr>
          <a:xfrm>
            <a:off x="839875" y="1812875"/>
            <a:ext cx="10276200" cy="3696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✔Sì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Rimoduliamo il tono della voce. Cerchiamo di restare calmi. Impariamo a non sentirci minacciati dalla rabbia dei nostri figli. Guardiamo la situazione dall’esterno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✖ No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Evitiamo di rispondere con la stessa aggressività Non facciamoci trascinare in un escalation di rabbia che può solo peggiorare le cose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eb0692a4e9_1_21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 b="1" i="1">
                <a:latin typeface="Roboto Serif"/>
                <a:ea typeface="Roboto Serif"/>
                <a:cs typeface="Roboto Serif"/>
                <a:sym typeface="Roboto Serif"/>
              </a:rPr>
              <a:t>5. SE CI ACCORGIAMO DI AVER SBAGLIATO</a:t>
            </a:r>
            <a:endParaRPr sz="4000" b="1" i="1">
              <a:latin typeface="Roboto Serif"/>
              <a:ea typeface="Roboto Serif"/>
              <a:cs typeface="Roboto Serif"/>
              <a:sym typeface="Roboto Serif"/>
            </a:endParaRPr>
          </a:p>
        </p:txBody>
      </p:sp>
      <p:sp>
        <p:nvSpPr>
          <p:cNvPr id="159" name="Google Shape;159;g2eb0692a4e9_1_21"/>
          <p:cNvSpPr txBox="1">
            <a:spLocks noGrp="1"/>
          </p:cNvSpPr>
          <p:nvPr>
            <p:ph type="subTitle" idx="1"/>
          </p:nvPr>
        </p:nvSpPr>
        <p:spPr>
          <a:xfrm>
            <a:off x="839875" y="2318800"/>
            <a:ext cx="10304400" cy="3612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✔Sì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Ammettiamo il nostro errore e rendiamoci disponibili a rimediare. I nostri figli impareranno una lezione importante: anche i grandi sanno chiedere scusa quando sbagliano.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✖ No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Non accampiamo scuse, e non sottolineiamo che anche nostro figlio ha sbagliato in passato.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eb0692a4e9_1_27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 b="1" i="1">
                <a:latin typeface="Roboto Serif"/>
                <a:ea typeface="Roboto Serif"/>
                <a:cs typeface="Roboto Serif"/>
                <a:sym typeface="Roboto Serif"/>
              </a:rPr>
              <a:t>6. SE CI CHIEDE DI COMPRARE QUALCOSA DI MOLTO COSTOSO</a:t>
            </a:r>
            <a:endParaRPr sz="4000" b="1" i="1">
              <a:latin typeface="Roboto Serif"/>
              <a:ea typeface="Roboto Serif"/>
              <a:cs typeface="Roboto Serif"/>
              <a:sym typeface="Roboto Serif"/>
            </a:endParaRPr>
          </a:p>
        </p:txBody>
      </p:sp>
      <p:sp>
        <p:nvSpPr>
          <p:cNvPr id="166" name="Google Shape;166;g2eb0692a4e9_1_27"/>
          <p:cNvSpPr txBox="1">
            <a:spLocks noGrp="1"/>
          </p:cNvSpPr>
          <p:nvPr>
            <p:ph type="subTitle" idx="1"/>
          </p:nvPr>
        </p:nvSpPr>
        <p:spPr>
          <a:xfrm>
            <a:off x="952300" y="1967450"/>
            <a:ext cx="10023300" cy="4117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✔Sì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Aiutiamolo a coltivare il valore dell’attesa. Se reputiamo che la sua richiesta possa essere soddisfatta, costruiamo con lui un percorso per arrivare a conquistare ciò che desidera. Coinvolgiamolo dandogli l’incarico di scegliere bene quello che vuole, trovare l’offerta migliore e andare a comprarla.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✖ No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6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Evitiamo il tutto e subito. Abituare i figli ad avere immediatamente quello che desiderano non fa bene.</a:t>
            </a:r>
            <a:endParaRPr sz="26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eb0692a4e9_1_33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 b="1" i="1">
                <a:latin typeface="Roboto Serif"/>
                <a:ea typeface="Roboto Serif"/>
                <a:cs typeface="Roboto Serif"/>
                <a:sym typeface="Roboto Serif"/>
              </a:rPr>
              <a:t>7. SE TROVIAMO NELLE SUE CHAT MESSAGGI VOLGARI O PRESE IN GIRO</a:t>
            </a:r>
            <a:endParaRPr sz="4000" b="1" i="1">
              <a:latin typeface="Roboto Serif"/>
              <a:ea typeface="Roboto Serif"/>
              <a:cs typeface="Roboto Serif"/>
              <a:sym typeface="Roboto Serif"/>
            </a:endParaRPr>
          </a:p>
        </p:txBody>
      </p:sp>
      <p:sp>
        <p:nvSpPr>
          <p:cNvPr id="173" name="Google Shape;173;g2eb0692a4e9_1_33"/>
          <p:cNvSpPr txBox="1">
            <a:spLocks noGrp="1"/>
          </p:cNvSpPr>
          <p:nvPr>
            <p:ph type="subTitle" idx="1"/>
          </p:nvPr>
        </p:nvSpPr>
        <p:spPr>
          <a:xfrm>
            <a:off x="839875" y="1967450"/>
            <a:ext cx="10374600" cy="4117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✔Sì</a:t>
            </a:r>
            <a:endParaRPr sz="22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Aiutiamolo a immaginare come si sentirebbe lui se si trovasse al posto della persona sbeffeggiata. Con calma e senza alzare la voce, invitiamolo a chiedersi, se nella vita reale, direbbe o farebbe mai quello che ha detto o fatto online. Invitiamolo a intervenire per  invitare tutti a fare attenzione a parole e azioni online, soprattutto quando riguardano altre persone. </a:t>
            </a:r>
            <a:endParaRPr sz="22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 </a:t>
            </a:r>
            <a:endParaRPr sz="22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✖ No</a:t>
            </a:r>
            <a:endParaRPr sz="22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2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La prima volta che succede evitiamo di fare scenate e di drammatizzare. Spesso i ragazzi fanno cose maldestre perchè nessuno ha mai dato loro istruzioni chiare e regole precise rispetto a cosa sia giusto fare e cosa no. Per insegnare ai giovani ad avere rispetto di sè e degli altri online dobbiamo farlo noi per primi. Se dobbiamo condividere qualcosa che li riguarda, chiediamogli sempre prima il permesso.</a:t>
            </a:r>
            <a:endParaRPr sz="23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eb0692a4e9_1_39"/>
          <p:cNvSpPr txBox="1">
            <a:spLocks noGrp="1"/>
          </p:cNvSpPr>
          <p:nvPr>
            <p:ph type="title"/>
          </p:nvPr>
        </p:nvSpPr>
        <p:spPr>
          <a:xfrm>
            <a:off x="379450" y="365050"/>
            <a:ext cx="10976100" cy="132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000" b="1" i="1">
                <a:latin typeface="Roboto Serif"/>
                <a:ea typeface="Roboto Serif"/>
                <a:cs typeface="Roboto Serif"/>
                <a:sym typeface="Roboto Serif"/>
              </a:rPr>
              <a:t>8. SE CI CHIEDE DI TRASCORRERE LA SERATA A CASA DI UN AMICO O DI ANDARE FUORI CON ALTRI COMPAGNI</a:t>
            </a:r>
            <a:endParaRPr sz="3000" b="1" i="1">
              <a:latin typeface="Roboto Serif"/>
              <a:ea typeface="Roboto Serif"/>
              <a:cs typeface="Roboto Serif"/>
              <a:sym typeface="Roboto Serif"/>
            </a:endParaRPr>
          </a:p>
        </p:txBody>
      </p:sp>
      <p:sp>
        <p:nvSpPr>
          <p:cNvPr id="180" name="Google Shape;180;g2eb0692a4e9_1_39"/>
          <p:cNvSpPr txBox="1">
            <a:spLocks noGrp="1"/>
          </p:cNvSpPr>
          <p:nvPr>
            <p:ph type="subTitle" idx="1"/>
          </p:nvPr>
        </p:nvSpPr>
        <p:spPr>
          <a:xfrm>
            <a:off x="839875" y="2011675"/>
            <a:ext cx="10318500" cy="411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3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✔Sì</a:t>
            </a:r>
            <a:endParaRPr sz="23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3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Verifichiamo con i genitori degli altri amici che cosa ne sanno loro, chi tra gli adulti sarà nei paraggi e se sono state fissate alcune regole. Fornite sempre indicazioni e aspettative chiare sul rispetto per l’altro sesso e sull’uso consapevole delle tecnologie in tutte le situazioni sociali.</a:t>
            </a:r>
            <a:endParaRPr sz="23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7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3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✖ No</a:t>
            </a:r>
            <a:endParaRPr sz="23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300">
                <a:solidFill>
                  <a:schemeClr val="dk1"/>
                </a:solidFill>
                <a:latin typeface="Roboto Serif"/>
                <a:ea typeface="Roboto Serif"/>
                <a:cs typeface="Roboto Serif"/>
                <a:sym typeface="Roboto Serif"/>
              </a:rPr>
              <a:t>Inutile imporgli un divieto senza nemmeno aver verificato cosa ci sta chiedendo e come si è organizzato per questa uscita. Oppure, dirgli sì incondizionatamente senza prima aver fatto le opportune verifiche.</a:t>
            </a:r>
            <a:endParaRPr sz="2300">
              <a:solidFill>
                <a:schemeClr val="dk1"/>
              </a:solidFill>
              <a:latin typeface="Roboto Serif"/>
              <a:ea typeface="Roboto Serif"/>
              <a:cs typeface="Roboto Serif"/>
              <a:sym typeface="Roboto Serif"/>
            </a:endParaRPr>
          </a:p>
        </p:txBody>
      </p:sp>
      <p:sp>
        <p:nvSpPr>
          <p:cNvPr id="181" name="Google Shape;181;g2eb0692a4e9_1_39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11</Notes>
  <HiddenSlides>0</HiddenSlide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13" baseType="lpstr">
      <vt:lpstr>Office Theme</vt:lpstr>
      <vt:lpstr>Office Theme</vt:lpstr>
      <vt:lpstr>Presentazione standard di PowerPoint</vt:lpstr>
      <vt:lpstr>Presentazione standard di PowerPoint</vt:lpstr>
      <vt:lpstr>2. SE PRENDE UN BRUTTO VOTO A SCUOLA</vt:lpstr>
      <vt:lpstr>3. SE PORTA UN AMICO A CASA</vt:lpstr>
      <vt:lpstr>4. SE HA UNA REAZIONE AGGRESSIVA </vt:lpstr>
      <vt:lpstr>5. SE CI ACCORGIAMO DI AVER SBAGLIATO</vt:lpstr>
      <vt:lpstr>6. SE CI CHIEDE DI COMPRARE QUALCOSA DI MOLTO COSTOSO</vt:lpstr>
      <vt:lpstr>7. SE TROVIAMO NELLE SUE CHAT MESSAGGI VOLGARI O PRESE IN GIRO</vt:lpstr>
      <vt:lpstr>8. SE CI CHIEDE DI TRASCORRERE LA SERATA A CASA DI UN AMICO O DI ANDARE FUORI CON ALTRI COMPAGNI</vt:lpstr>
      <vt:lpstr>9. SE CI CHIEDE DI POTER INVITARE UN NUOVO AMICO A CASA IL SABATO SERA O PER TUTTO IL WEEKEND</vt:lpstr>
      <vt:lpstr>10. SE CI CHIEDE DI FARE QUALCOSA NON ADATTO ALLA SUA ETÀ’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2024-11-26T11:11:29Z</dcterms:modified>
</cp:coreProperties>
</file>